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60" r:id="rId1"/>
  </p:sldMasterIdLst>
  <p:notesMasterIdLst>
    <p:notesMasterId r:id="rId42"/>
  </p:notesMasterIdLst>
  <p:sldIdLst>
    <p:sldId id="335" r:id="rId2"/>
    <p:sldId id="319" r:id="rId3"/>
    <p:sldId id="386" r:id="rId4"/>
    <p:sldId id="388" r:id="rId5"/>
    <p:sldId id="387" r:id="rId6"/>
    <p:sldId id="390" r:id="rId7"/>
    <p:sldId id="391" r:id="rId8"/>
    <p:sldId id="410" r:id="rId9"/>
    <p:sldId id="393" r:id="rId10"/>
    <p:sldId id="394" r:id="rId11"/>
    <p:sldId id="320" r:id="rId12"/>
    <p:sldId id="396" r:id="rId13"/>
    <p:sldId id="411" r:id="rId14"/>
    <p:sldId id="412" r:id="rId15"/>
    <p:sldId id="413" r:id="rId16"/>
    <p:sldId id="409" r:id="rId17"/>
    <p:sldId id="395" r:id="rId18"/>
    <p:sldId id="397" r:id="rId19"/>
    <p:sldId id="398" r:id="rId20"/>
    <p:sldId id="399" r:id="rId21"/>
    <p:sldId id="400" r:id="rId22"/>
    <p:sldId id="401" r:id="rId23"/>
    <p:sldId id="402" r:id="rId24"/>
    <p:sldId id="403" r:id="rId25"/>
    <p:sldId id="404" r:id="rId26"/>
    <p:sldId id="405" r:id="rId27"/>
    <p:sldId id="407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414" r:id="rId36"/>
    <p:sldId id="369" r:id="rId37"/>
    <p:sldId id="370" r:id="rId38"/>
    <p:sldId id="371" r:id="rId39"/>
    <p:sldId id="372" r:id="rId40"/>
    <p:sldId id="346" r:id="rId4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D0DC8DB-AC50-4770-A645-A8C3A937830F}">
          <p14:sldIdLst>
            <p14:sldId id="335"/>
            <p14:sldId id="319"/>
            <p14:sldId id="386"/>
            <p14:sldId id="388"/>
            <p14:sldId id="387"/>
            <p14:sldId id="390"/>
            <p14:sldId id="391"/>
            <p14:sldId id="410"/>
            <p14:sldId id="393"/>
            <p14:sldId id="394"/>
            <p14:sldId id="320"/>
            <p14:sldId id="396"/>
            <p14:sldId id="411"/>
            <p14:sldId id="412"/>
            <p14:sldId id="413"/>
            <p14:sldId id="409"/>
            <p14:sldId id="395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7"/>
            <p14:sldId id="361"/>
            <p14:sldId id="362"/>
            <p14:sldId id="363"/>
            <p14:sldId id="364"/>
            <p14:sldId id="365"/>
            <p14:sldId id="366"/>
            <p14:sldId id="367"/>
            <p14:sldId id="414"/>
            <p14:sldId id="369"/>
            <p14:sldId id="370"/>
            <p14:sldId id="371"/>
            <p14:sldId id="372"/>
          </p14:sldIdLst>
        </p14:section>
        <p14:section name="Раздел без заголовка" id="{608FEC23-1776-490C-9EC6-C28C00853001}">
          <p14:sldIdLst>
            <p14:sldId id="3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B09"/>
    <a:srgbClr val="FF9933"/>
    <a:srgbClr val="99663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89" autoAdjust="0"/>
    <p:restoredTop sz="89052" autoAdjust="0"/>
  </p:normalViewPr>
  <p:slideViewPr>
    <p:cSldViewPr>
      <p:cViewPr varScale="1">
        <p:scale>
          <a:sx n="77" d="100"/>
          <a:sy n="77" d="100"/>
        </p:scale>
        <p:origin x="13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CF84C-560B-405E-93C2-A369999C45FC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D193F-DEC3-4147-B4AD-3D8D2098E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384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8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512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6305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751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625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630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630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630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630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630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625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625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58" y="404664"/>
            <a:ext cx="1431070" cy="1483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28718" y="692696"/>
            <a:ext cx="6408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РЕСПУБЛИКИ БАШКОРТОСТАН</a:t>
            </a:r>
            <a:endParaRPr lang="ru-RU" sz="20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060848"/>
            <a:ext cx="8397878" cy="3046988"/>
          </a:xfrm>
          <a:prstGeom prst="rect">
            <a:avLst/>
          </a:prstGeom>
          <a:ln>
            <a:solidFill>
              <a:srgbClr val="891B09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  <a:softEdge rad="635000"/>
          </a:effectLst>
        </p:spPr>
        <p:txBody>
          <a:bodyPr wrap="squar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Основы </a:t>
            </a:r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законодательства </a:t>
            </a:r>
            <a:endParaRPr lang="ru-RU" sz="32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 защиты прав потребителей. </a:t>
            </a:r>
            <a:endParaRPr lang="ru-RU" sz="32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Правовые </a:t>
            </a:r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механизмы защиты прав потребителей и хозяйствующих 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субъектов </a:t>
            </a:r>
            <a:endParaRPr lang="ru-RU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77304" y="577884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СУЛЕЙМАНОВА ЛЯЛЯ ХАМЗОВНА – </a:t>
            </a:r>
          </a:p>
          <a:p>
            <a:pPr algn="ctr"/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начальник отдела защиты прав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потребителей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83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364289" y="3249589"/>
            <a:ext cx="2523868" cy="1367658"/>
          </a:xfrm>
          <a:prstGeom prst="ellips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38549" y="1268403"/>
            <a:ext cx="2231995" cy="12965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7626" y="1268402"/>
            <a:ext cx="2124522" cy="129650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338550" y="1454987"/>
            <a:ext cx="223199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Торговля с использованием автоматов</a:t>
            </a:r>
            <a:endParaRPr lang="ru-RU" altLang="ru-RU" sz="1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466" y="1547867"/>
            <a:ext cx="2302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Дистанционная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торговля</a:t>
            </a:r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381" y="1343737"/>
            <a:ext cx="2079361" cy="124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57886" y="1272969"/>
            <a:ext cx="2192058" cy="132343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Торговля бывшими в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употреблении товарами</a:t>
            </a:r>
          </a:p>
          <a:p>
            <a:pPr algn="ctr"/>
            <a:endParaRPr lang="ru-RU" sz="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318" y="2746875"/>
            <a:ext cx="2036051" cy="111473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694860" y="2888742"/>
            <a:ext cx="2063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продажи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товарами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741" y="4069454"/>
            <a:ext cx="1991556" cy="107721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814070" y="4069453"/>
            <a:ext cx="1846809" cy="107721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продажи ювелирных изделий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562" y="5459733"/>
            <a:ext cx="1956735" cy="111576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925411" y="5442526"/>
            <a:ext cx="169421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продажи автомобилей, </a:t>
            </a:r>
            <a:r>
              <a:rPr lang="ru-RU" sz="1400" b="1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мототехники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т.п.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292" y="1280773"/>
            <a:ext cx="1975247" cy="122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950292" y="1272969"/>
            <a:ext cx="1975247" cy="126188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Комиссионная торговля </a:t>
            </a:r>
            <a:r>
              <a:rPr lang="ru-RU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непродовол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товарами</a:t>
            </a:r>
          </a:p>
          <a:p>
            <a:pPr algn="ctr"/>
            <a:endParaRPr lang="ru-RU" sz="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26" y="2826570"/>
            <a:ext cx="2124521" cy="111285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32447" y="2967497"/>
            <a:ext cx="22061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продажи бытовой техники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3416464" y="3507664"/>
            <a:ext cx="24907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ВИДЫ ДЕЯТЕЛЬНОСТИ</a:t>
            </a:r>
            <a:endParaRPr lang="ru-RU" altLang="ru-RU" sz="2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5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82991" y="2759083"/>
            <a:ext cx="435826" cy="520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539" y="3778390"/>
            <a:ext cx="591230" cy="34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060" y="4563837"/>
            <a:ext cx="413632" cy="52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36239" y="2748333"/>
            <a:ext cx="579968" cy="21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67269" y="4533714"/>
            <a:ext cx="458789" cy="51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3274" y="4810215"/>
            <a:ext cx="491670" cy="27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71307" y="3847565"/>
            <a:ext cx="590614" cy="34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8424" y="2926622"/>
            <a:ext cx="425062" cy="43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90" y="223245"/>
            <a:ext cx="910696" cy="92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1948538" y="223245"/>
            <a:ext cx="6696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26" y="4136821"/>
            <a:ext cx="2124522" cy="111285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214029" y="4136821"/>
            <a:ext cx="21245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продажи животных и растений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431" y="5468912"/>
            <a:ext cx="2077113" cy="111285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27" y="5476871"/>
            <a:ext cx="2117624" cy="110086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547" y="5468912"/>
            <a:ext cx="1811974" cy="115861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2437750" y="5527723"/>
            <a:ext cx="21884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продажи аудиовизуальных произведений</a:t>
            </a:r>
            <a:endParaRPr lang="en-US" sz="15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751285" y="5602114"/>
            <a:ext cx="1940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продажи иных видов товаров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29739" y="5620057"/>
            <a:ext cx="2100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продажи стройматериалов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1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2274838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altLang="ru-RU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98274" y="1566952"/>
            <a:ext cx="6453160" cy="10772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Пункт </a:t>
            </a:r>
            <a:r>
              <a:rPr lang="ru-RU" sz="16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разработаны в соответствии с Законом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РФ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"О защите прав потребителей" и регулируют отношения между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продавцами и потребителями при </a:t>
            </a:r>
            <a:r>
              <a:rPr lang="ru-RU" sz="16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розничной и дистанционной торговле </a:t>
            </a:r>
            <a:endParaRPr lang="ru-RU" sz="12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37" y="212252"/>
            <a:ext cx="792089" cy="86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02391" y="257875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92653" y="2723362"/>
            <a:ext cx="6464402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Пункт </a:t>
            </a:r>
            <a:r>
              <a:rPr lang="ru-RU" sz="16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Потребитель вправе на поиск и получение любой информации в любых формах из любых источников, в том числе 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путем фотографирования товара </a:t>
            </a:r>
            <a:endParaRPr lang="ru-RU" sz="1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98274" y="3714643"/>
            <a:ext cx="6453160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Пункт </a:t>
            </a:r>
            <a:r>
              <a:rPr lang="ru-RU" sz="16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Ценники – наименование товара, цена за единицу товара или за единицу измерения (вес, длина и др.) </a:t>
            </a:r>
            <a:r>
              <a:rPr lang="ru-RU" sz="12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ВНИМАНИЕ!  Отсутствует требование к единообразию ценников</a:t>
            </a:r>
            <a:endParaRPr lang="ru-RU" sz="1200" b="1" i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6668" y="4691726"/>
            <a:ext cx="8654766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Пункт </a:t>
            </a:r>
            <a:r>
              <a:rPr lang="ru-RU" sz="16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доступном месте должны быть установлены средства измерений веса (массы нетто, длины и др.) и цены товара </a:t>
            </a:r>
            <a:endParaRPr lang="ru-RU" sz="1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2289" y="5415983"/>
            <a:ext cx="8654766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Пункт </a:t>
            </a:r>
            <a:r>
              <a:rPr lang="ru-RU" sz="16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</a:t>
            </a:r>
            <a:r>
              <a:rPr lang="ru-RU" sz="1200" b="1" i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Новое требование!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претензию продавец направляет ответ в отношении заявленных требований</a:t>
            </a:r>
            <a:endParaRPr lang="ru-RU" sz="1200" b="1" i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2289" y="6093296"/>
            <a:ext cx="8654766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Пункт 11</a:t>
            </a:r>
            <a:r>
              <a:rPr lang="ru-RU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наглядной и доступной форме доводятся продавцом до сведения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потребителей</a:t>
            </a:r>
            <a:endParaRPr lang="ru-RU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9506" y="1307590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23928" y="1041069"/>
            <a:ext cx="3744416" cy="35394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I. Общие положения</a:t>
            </a:r>
            <a:endParaRPr lang="ru-RU" sz="1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8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4" y="214980"/>
            <a:ext cx="792089" cy="77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0953" y="995020"/>
            <a:ext cx="6394072" cy="87716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</a:t>
            </a:r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Правила продажи товаров при дистанционном способе продажи товаров </a:t>
            </a:r>
            <a:r>
              <a:rPr lang="ru-RU" sz="1700" b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договору розничной </a:t>
            </a:r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купли-продажи</a:t>
            </a:r>
            <a:endParaRPr lang="ru-RU" sz="1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33317" y="1953751"/>
            <a:ext cx="6353774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14.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дистанционном способе продажи продавец предоставляет потребителю подтверждение заключения договора розничной купли-продажи. Подтверждение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должно содержать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заказа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иной способ идентификации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заказа  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4959" y="1052736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48889" y="3349491"/>
            <a:ext cx="6338201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18.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момент доставки допускается предоставление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потребителю информации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товаре с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помощью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электронных и иных технических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средств</a:t>
            </a:r>
            <a:endParaRPr lang="ru-RU" sz="16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34485" y="4293096"/>
            <a:ext cx="6338201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19.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ЮЛ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указывают наименование, ОГРН,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адрес и место нахождения,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эл. почту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(или)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телефон.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ИП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указывают ФИО, ОГРН, эл. почту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(или)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телефон. Эта информация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доводится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сайте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странице сайта в сети "Интернет"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4958" y="5733256"/>
            <a:ext cx="8435503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21</a:t>
            </a:r>
            <a:r>
              <a:rPr lang="ru-RU" sz="16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200" b="1" i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Новое требование!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Продавец доводит информацию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форме и способах направления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претензий. Если информация не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представлена, потребитель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направляет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претензию в любой форме и любым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способом 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D:\Users\Suleymanova.lkh\Desktop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88127"/>
            <a:ext cx="2169433" cy="1628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72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68" y="214980"/>
            <a:ext cx="792089" cy="77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38434" y="1055373"/>
            <a:ext cx="6422009" cy="87716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</a:t>
            </a:r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Правила продажи товаров по договору розничной купли-продажи с использованием автоматов </a:t>
            </a:r>
            <a:r>
              <a:rPr lang="ru-RU" sz="1400" b="1" i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(новое требование)</a:t>
            </a:r>
            <a:endParaRPr lang="ru-RU" sz="1400" b="1" i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48889" y="2276872"/>
            <a:ext cx="6394073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28.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допускается продажа товаров, свободный оборот которых запрещен или ограничен, а также товаров, к которым есть специальные требования, исключающие возможность их продажи с использованием автоматов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4959" y="1052736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33315" y="3884280"/>
            <a:ext cx="6394073" cy="25545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29.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родавец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обязан обеспечить целостность товара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сохранность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его потребительских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свойств,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также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информацию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а) наименование (фирменное наименование) продавца,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ОГРН, место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нахождения и адрес, режим работы,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телефона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адрес электронной почты;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б) правила пользования автоматом для заключения договора розничной купли-продажи;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в) порядок возврата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суммы, уплаченной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товар, если товар не предоставлен потребителю</a:t>
            </a:r>
          </a:p>
        </p:txBody>
      </p:sp>
      <p:pic>
        <p:nvPicPr>
          <p:cNvPr id="2050" name="Picture 2" descr="https://pbs.twimg.com/media/D41r0G8W4AAMrJ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31" y="4009424"/>
            <a:ext cx="2253803" cy="2587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86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68" y="214980"/>
            <a:ext cx="1003246" cy="98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08484" y="413478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51065" y="1276384"/>
            <a:ext cx="6422009" cy="6155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</a:t>
            </a:r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Правила продажи непродовольственных товаров, бывших в употреблении</a:t>
            </a:r>
            <a:endParaRPr lang="ru-RU" sz="1400" b="1" i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9001" y="2189446"/>
            <a:ext cx="6394073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30.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подлежат продаже бывшие в употреблении медицинские изделия, лекарственные препараты, предметы личной гигиены, парфюмерно-косметические товары, товары бытовой химии, бельевые изделия швейные и трикотажные, чулочно-носочные изделия, а также посуда разового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использования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8246" y="1276384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79001" y="4079162"/>
            <a:ext cx="6394073" cy="23083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31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передаче технически сложных товаров бытового назначения, бывших в употреблении, потребителю одновременно передаются (при наличии у продавца) соответствующие технические и (или) эксплуатационные документы (технический паспорт или иной, заменяющий его документ, инструкция по эксплуатации), а также гарантийный талон на товар, подтверждающий право потребителя на использование оставшегося гарантийного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срока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http://i.mycdn.me/i?r=AzEPZsRbOZEKgBhR0XGMT1Rkjfc3PW6jpc22vB0hXfmLRqaKTM5SRkZCeTgDn6uOy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17" y="4221088"/>
            <a:ext cx="2080896" cy="2304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00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68" y="214980"/>
            <a:ext cx="1003246" cy="98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08484" y="413478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51065" y="1276384"/>
            <a:ext cx="6422009" cy="6155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</a:t>
            </a:r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Правила продажи непродовольственных товаров, принятых на комиссию</a:t>
            </a:r>
            <a:endParaRPr lang="ru-RU" sz="1400" b="1" i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9001" y="2189446"/>
            <a:ext cx="6394073" cy="30469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32.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допускается комиссионная торговля товарами,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изъятыми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оборота,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продажа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которых запрещена или ограничена, драгоценными металлами и драгоценными камнями (за исключением ювелирных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изделий),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товарами для профилактики и лечения заболеваний в домашних условиях, предметами личной гигиены, изделиями швейными и трикотажными бельевыми, изделиями чулочно-носочными, изделиями и материалами, контактирующими с пищевыми продуктами, из полимерных материалов, в том числе для разового использования, товарами бытовой химии и лекарственными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препаратами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8246" y="1276384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2660" y="5435080"/>
            <a:ext cx="6394073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34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Вместе с товаром,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передаются технические и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эксплуатационные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документы, гарантийный талон на товар (при наличии)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https://moyaidea.ru/wp-content/uploads/2016/08/1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01" y="4263813"/>
            <a:ext cx="2132819" cy="2165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40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4" y="214980"/>
            <a:ext cx="792089" cy="77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0953" y="1225369"/>
            <a:ext cx="6394072" cy="6155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II</a:t>
            </a:r>
            <a:r>
              <a:rPr lang="ru-RU" sz="1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продажи продовольственных товаров по договору розничной купли-продажи</a:t>
            </a:r>
            <a:endParaRPr lang="ru-RU" sz="1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48889" y="2241031"/>
            <a:ext cx="6394073" cy="18158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36.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Продовольственные товары, цена которых определяется на основании установленной продавцом цены за вес (массу нетто) товара, передаются потребителю в потребительской таре (за исключением товаров, реализуемых методом самообслуживания или в тару потребителя)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 взимания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потребительскую упаковку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дополнительной платы</a:t>
            </a:r>
            <a:endParaRPr lang="ru-RU" sz="16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42" name="Picture 2" descr="C:\Users\Suleymanova.LKh\Desktop\depositphotos_88753204-stock-illustration-common-everyday-food-products-vect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67" y="4437112"/>
            <a:ext cx="1862451" cy="1815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08869" y="1225369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48889" y="4437112"/>
            <a:ext cx="6338201" cy="18158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37.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месте продажи размещение (выкладка) молочных, молочных составных и </a:t>
            </a:r>
            <a:r>
              <a:rPr lang="ru-RU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молокосодержащих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продуктов должно осуществляться способом, позволяющим визуально определить указанные продукты от иных пищевых продуктов, и сопровождаться информационной надписью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«Продукты без заменителя жира»</a:t>
            </a:r>
            <a:endParaRPr lang="ru-RU" sz="16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64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4" y="214980"/>
            <a:ext cx="792089" cy="77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48890" y="1199665"/>
            <a:ext cx="6394072" cy="87716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II. Особенности продажи технически сложных товаров бытового назначения по договору розничной купли-продажи</a:t>
            </a:r>
            <a:endParaRPr lang="ru-RU" sz="1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48889" y="2204864"/>
            <a:ext cx="6394073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38.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Образцы технически сложных товаров бытового назначения, предлагаемых для продажи, должны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сопровождаться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краткими аннотациями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содержащими основные технические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характеристики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8869" y="1225369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48890" y="3384494"/>
            <a:ext cx="6398595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39. </a:t>
            </a:r>
            <a:r>
              <a:rPr lang="ru-RU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присутствии потребителя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проверяется комплектность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товара,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наличие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относящихся к нему технических и (или) эксплуатационных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документов,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правильность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цены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48889" y="4589512"/>
            <a:ext cx="6338201" cy="18158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40.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Продавец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обязан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осуществить сборку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(или) установку (подключение) на дому у потребителя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технически сложного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товара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самостоятельная сборка и (или) подключение которого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потребителем не допускается. Либо предоставить информацию о лице, выполняющем указанные работы или привлечь третье лицо для сборки товара на дому у потребителя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D:\Users\Suleymanova.lkh\Desktop\Byitovaya-tehnika-dlya-doma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67" y="4589512"/>
            <a:ext cx="1941349" cy="1815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38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4979"/>
            <a:ext cx="936103" cy="91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48890" y="1199665"/>
            <a:ext cx="6515598" cy="6155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II. Особенности продажи автомобилей, </a:t>
            </a:r>
            <a:r>
              <a:rPr lang="ru-RU" sz="17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мототехники</a:t>
            </a:r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прицепов и номерных агрегатов</a:t>
            </a:r>
            <a:endParaRPr lang="ru-RU" sz="1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50432" y="1988840"/>
            <a:ext cx="6515599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42.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сервисной книжке на товар или ином заменяющем ее документе продавец обязан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сделать отметку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 проведении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предпродажной подготовки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8869" y="1225369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50433" y="2996952"/>
            <a:ext cx="6515598" cy="18158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43.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передаче товара передаются также сервисная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книжка или иной заменяющий ее документ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(если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такие документы представляются в электронной форме, то продавец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обязан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довести до сведения потребителя порядок доступа к ним), а также документ, удостоверяющий право собственности на транспортное средство и номерной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агрегат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50433" y="4941168"/>
            <a:ext cx="6515598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45.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дистанционном способе продажи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возврат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транспортного средства надлежащего качества возможен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сохранены его потребительские свойства и товарный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вид. При отсутствии документа, подтверждающего факт покупки возможно ссылаться на другие доказательства приобретения транспортного средства у этого продавца  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60" name="Picture 12" descr="https://money-credits.ru/wp-content/uploads/2018/07/kak-rabotaet-lizing-avtomobiley-dlya-fizicheskih-lit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0" y="4307829"/>
            <a:ext cx="2070705" cy="2344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22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4979"/>
            <a:ext cx="936103" cy="91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48890" y="1199665"/>
            <a:ext cx="6515598" cy="87716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II. Особенности продажи ювелирных и других изделий из драгоценных металлов и (или) драгоценных камней</a:t>
            </a:r>
            <a:endParaRPr lang="ru-RU" sz="1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50432" y="2151490"/>
            <a:ext cx="6515599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46.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Продажа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изделий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драгоценных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металлов, осуществляется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только при наличии на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изделиях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оттисков государственных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пробирных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клейм и оттисков </a:t>
            </a:r>
            <a:r>
              <a:rPr lang="ru-RU" sz="1600" b="1" dirty="0" err="1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именников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(для изделий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российского пр-ва). Продажа изделий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серебра российского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пр-ва допускается без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оттиска государственного пробирного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клейма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8869" y="1225369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50433" y="3861048"/>
            <a:ext cx="6515598" cy="25545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48.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Изделия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драгоценных металлов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камней должны иметь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опломбированные ярлыки с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указанием: наименования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изделия и его изготовителя (или импортера и страны происхождения (производства) изделия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артикула и (или)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модели;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общего веса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изделия;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наименования драгоценного металла и его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пробы;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наименования, веса, формы огранки и качественно-цветовых характеристик вставок драгоценных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камней;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наименования вставок, не относящихся к драгоценным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камням; цены изделия 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https://i.pinimg.com/originals/eb/8b/4c/eb8b4c7fc1373b6641df3b24cf4fd2b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69" y="4327360"/>
            <a:ext cx="1951441" cy="2197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66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055" y="1571611"/>
            <a:ext cx="2724801" cy="1200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РФ </a:t>
            </a:r>
            <a:endParaRPr lang="ru-RU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июля 2020 г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1036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1412776"/>
            <a:ext cx="5256584" cy="4708981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 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признании утратившими силу нормативных правовых актов и отдельных положений нормативных правовых актов Правительства Российской Федерации, об отмене нормативных правовых актов </a:t>
            </a: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федеральных органов 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исполнительной власти, содержащих обязательные требования, соблюдение которых оценивается при проведении мероприятий по контролю при осуществлении федерального государственного надзора в области защиты прав </a:t>
            </a: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потребителей»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483871"/>
            <a:ext cx="532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8712"/>
            <a:ext cx="1008112" cy="99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55289" y="5111041"/>
            <a:ext cx="2669675" cy="98488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Вступил в силу с 01 января 2021 года</a:t>
            </a:r>
          </a:p>
          <a:p>
            <a:pPr algn="ctr"/>
            <a:endParaRPr lang="ru-RU" sz="8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4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</a:t>
            </a:r>
            <a:r>
              <a:rPr lang="ru-RU" sz="1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с 15 июля 2020 г)</a:t>
            </a:r>
            <a:endParaRPr lang="ru-RU" sz="14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D:\Users\Suleymanova.lkh\Desktop\scale_1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4" y="3038492"/>
            <a:ext cx="2724801" cy="147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37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4979"/>
            <a:ext cx="936103" cy="91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34112" y="1225369"/>
            <a:ext cx="6515599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48. </a:t>
            </a:r>
            <a:r>
              <a:rPr lang="ru-RU" sz="1200" b="1" i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Новое требование!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драгоценный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камень подвергся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обработке, изменившей качественно-цветовые характеристики драгоценного камня, на ярлыках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указывается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облагороженный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endParaRPr lang="ru-RU" sz="16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8869" y="1225369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50434" y="2492896"/>
            <a:ext cx="6515598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48.</a:t>
            </a:r>
            <a:r>
              <a:rPr lang="ru-RU" sz="1600" dirty="0"/>
              <a:t> </a:t>
            </a:r>
            <a:r>
              <a:rPr lang="ru-RU" sz="1200" b="1" i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Новое требование! </a:t>
            </a:r>
            <a:r>
              <a:rPr lang="ru-RU" sz="1200" b="1" i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вставка состоит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2 и более частей, соединенных скрепляющим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веществом, на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ярлыках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указывается информация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"составной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ru-RU" sz="1600" b="1" i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ru-RU" sz="16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50434" y="3458221"/>
            <a:ext cx="6515598" cy="107721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48.</a:t>
            </a:r>
            <a:r>
              <a:rPr lang="ru-RU" sz="1600" dirty="0"/>
              <a:t> </a:t>
            </a:r>
            <a:r>
              <a:rPr lang="ru-RU" sz="1200" b="1" i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Новое требование!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вставки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материалов искусственного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происхождения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ярлыках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указывается информация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синтетический (выращенный)" или "имитация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endParaRPr lang="ru-RU" sz="16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34112" y="4715191"/>
            <a:ext cx="6515598" cy="5847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49.</a:t>
            </a: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требованию потребителя в его присутствии проводится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взвешивание изделия </a:t>
            </a:r>
            <a:endParaRPr lang="ru-RU" sz="16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50434" y="5520137"/>
            <a:ext cx="6515598" cy="83099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51.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Ювелирные изделия надлежащего качества,  приобретенные дистанционным способом,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подлежат обмену и возврату</a:t>
            </a:r>
            <a:r>
              <a:rPr lang="ru-RU" sz="1600" dirty="0" smtClean="0">
                <a:solidFill>
                  <a:srgbClr val="891B09"/>
                </a:solidFill>
              </a:rPr>
              <a:t>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6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https://nenovost.com/wp-content/uploads/2019/08/tr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0" y="4404014"/>
            <a:ext cx="2006028" cy="2232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60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4979"/>
            <a:ext cx="936103" cy="91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1225369"/>
            <a:ext cx="5100770" cy="6155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II. Особенности продажи животных и растений</a:t>
            </a:r>
            <a:endParaRPr lang="ru-RU" sz="1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8157" y="2132856"/>
            <a:ext cx="6515599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52.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 о животных и растениях должна содержать видовое название и сведения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 особенностях содержания и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разведения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8869" y="1225369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52930" y="3284984"/>
            <a:ext cx="6515598" cy="304698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52.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Информация, предоставляемая потребителю: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номер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дата разрешения на добывание,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оборот, содержание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разведение в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полувольных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условиях и искусственно созданной среде обитания определенных видов диких животных;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номер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дата разрешения на ввоз на территорию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 диких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животных и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растений;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номер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дата свидетельства о внесении зоологической коллекции, частью которой является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дикое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животное, в реестр зоологических коллекций, поставленных на государственный учет </a:t>
            </a:r>
            <a:endParaRPr lang="ru-RU" sz="16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ветеринарный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сопроводительный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 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6" name="Picture 4" descr="https://cloud.prezentacii.org/18/10/86665/images/screen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39" y="4317541"/>
            <a:ext cx="2093313" cy="2209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14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4979"/>
            <a:ext cx="936103" cy="91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7528" y="1194022"/>
            <a:ext cx="6468922" cy="113877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II. Особенности продажи экземпляров аудиовизуальных произведений и фонограмм, программ для электронных вычислительных машин</a:t>
            </a:r>
          </a:p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баз данных</a:t>
            </a:r>
            <a:endParaRPr lang="ru-RU" sz="1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8869" y="1225369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07528" y="2492896"/>
            <a:ext cx="6468922" cy="132343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56.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Места продажи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должны быть оснащены оборудованием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возможности потребителю проверять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качество приобретаемых экземпляров аудиовизуальных произведений, фонограмм, программ для электронных вычислительных машин и баз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данных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6405" y="5157192"/>
            <a:ext cx="6468922" cy="132343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58.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допускается продажа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экземпляров аудиовизуальных произведений, фонограмм, программ для электронных вычислительных машин и баз данных при осуществлении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торговли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использованием лотков и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палаток</a:t>
            </a:r>
            <a:endParaRPr lang="ru-RU" sz="16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https://fs00.infourok.ru/images/doc/319/318469/img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53253"/>
            <a:ext cx="2160239" cy="2162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16405" y="3933056"/>
            <a:ext cx="6468922" cy="107721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57.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Продажа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аудиовизуальных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произведений, фонограмм, программ для электронных вычислительных машин и баз данных осуществляется только в потребительской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упаковке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95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46" y="332656"/>
            <a:ext cx="1223995" cy="119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980728"/>
            <a:ext cx="4896544" cy="6155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II. Особенности продажи строительных материалов и изделий</a:t>
            </a:r>
            <a:endParaRPr lang="ru-RU" sz="1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9770" y="1810144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6405" y="1772816"/>
            <a:ext cx="6468922" cy="132343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59.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продаже круглых лесоматериалов и пиломатериалов продавец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доступном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месте размещает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информацию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перевода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круглых лесоматериалов и пиломатериалов в плотную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кубомассу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кубатуры пиломатериалов и методики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измерений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2262" y="4293096"/>
            <a:ext cx="6468922" cy="83099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61.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Продавец должен обеспечить условия для вывоза лесных и строительных материалов транспортом потребителя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02262" y="3225916"/>
            <a:ext cx="6468922" cy="83099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59.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Продавец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обязан ознакомить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потребителя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порядком измерения строительных материалов и изделий, установленным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стандартами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https://avatars.mds.yandex.net/get-zen_doc/2352663/pub_5e86d1976ae5482256cac69c_5ecbc519d09ebe58a38f3f14/scale_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01208"/>
            <a:ext cx="8964488" cy="1457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82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44" y="270675"/>
            <a:ext cx="1003233" cy="98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6405" y="980728"/>
            <a:ext cx="6454779" cy="6155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II. Особенности продажи иных видов товаров по договору розничной купли-продажи</a:t>
            </a:r>
            <a:endParaRPr lang="ru-RU" sz="1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9769" y="1314590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6405" y="1772816"/>
            <a:ext cx="6406805" cy="107721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62.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Ткани, одежда, меховые товары и обувь передаются потребителю (по его требованию) в упакованном виде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 взимания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потребительскую упаковку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дополнительной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платы</a:t>
            </a:r>
            <a:endParaRPr lang="ru-RU" sz="16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0996" y="3713219"/>
            <a:ext cx="6468922" cy="5847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65.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Сборка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мебели осуществляется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отдельную плату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если иное не установлено соглашением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сторон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6405" y="2960109"/>
            <a:ext cx="6406805" cy="5847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64.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Цена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непериодические издания может обозначаться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каждом экземпляре</a:t>
            </a:r>
            <a:endParaRPr lang="ru-RU" sz="16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9769" y="4509120"/>
            <a:ext cx="8593441" cy="107721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67.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продаже парфюмерно-косметических товаров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потребителю предоставляется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возможность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ознакомиться с запахом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парфюмерной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продукции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использованием для этого бумажных листков, лакмусовых бумажек,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образцов-понюшек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9769" y="5805264"/>
            <a:ext cx="8620149" cy="83099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68.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передаче потребителю товаров бытовой химии в аэрозольной упаковке проверка функционирования упаковки в торговом помещении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производится</a:t>
            </a:r>
          </a:p>
        </p:txBody>
      </p:sp>
    </p:spTree>
    <p:extLst>
      <p:ext uri="{BB962C8B-B14F-4D97-AF65-F5344CB8AC3E}">
        <p14:creationId xmlns:p14="http://schemas.microsoft.com/office/powerpoint/2010/main" val="273492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44" y="270675"/>
            <a:ext cx="1003233" cy="98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5188" y="944658"/>
            <a:ext cx="6468922" cy="6155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II. Особенности продажи иных видов товаров по договору розничной купли-продажи</a:t>
            </a:r>
            <a:endParaRPr lang="ru-RU" sz="1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9769" y="1314590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05188" y="1628800"/>
            <a:ext cx="6468922" cy="132343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Пункты 69-70.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Пестициды и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агрохимикаты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 их размещения в месте продажи должны пройти предпродажную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подготовку - проверку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качества потребительской упаковки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600" b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Их продажа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осуществляется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только в </a:t>
            </a:r>
            <a:r>
              <a:rPr lang="ru-RU" sz="16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потребительской </a:t>
            </a:r>
            <a:r>
              <a:rPr lang="ru-RU" sz="1600" b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упаковке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6404" y="3110976"/>
            <a:ext cx="6432349" cy="132343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71.</a:t>
            </a:r>
            <a:r>
              <a:rPr lang="ru-RU" sz="1600" dirty="0"/>
              <a:t> </a:t>
            </a:r>
            <a:r>
              <a:rPr lang="ru-RU" sz="1200" b="1" i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Новое требование!</a:t>
            </a:r>
            <a:r>
              <a:rPr lang="ru-RU" sz="12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автозаправочных станциях в качестве жидкого моторного топлива допускается продажа только автомобильного бензина и дизельного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топлива, которые отпускаются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применением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раздаточных колонок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05188" y="4581128"/>
            <a:ext cx="6454780" cy="206210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71.</a:t>
            </a:r>
            <a:r>
              <a:rPr lang="ru-RU" sz="1600" dirty="0"/>
              <a:t> </a:t>
            </a:r>
            <a:r>
              <a:rPr lang="ru-RU" sz="1200" b="1" i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Новое требование!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требованию потребителя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представляется заверенная копия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документа о качестве (паспорт),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указанием наименования изготовителя,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нефтебазы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фактического адреса, с которой произведена отгрузка топлива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автозаправочную станцию, где осуществляется реализация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топлива,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также размера паспортизированной партии топлива и даты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отгрузки </a:t>
            </a:r>
          </a:p>
        </p:txBody>
      </p:sp>
      <p:pic>
        <p:nvPicPr>
          <p:cNvPr id="1028" name="Picture 4" descr="https://avatars.mds.yandex.net/get-zen_doc/1904579/pub_5dd2bc53e482af743b16deae_5dd2c6ac72b73d07e87e7bf1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8" y="4425509"/>
            <a:ext cx="2130730" cy="2217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66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44" y="270675"/>
            <a:ext cx="1003233" cy="98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04598" y="469167"/>
            <a:ext cx="6201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39586" y="1314590"/>
            <a:ext cx="6454779" cy="6155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II. Особенности продажи иных видов товаров по договору розничной купли-продажи</a:t>
            </a:r>
            <a:endParaRPr lang="ru-RU" sz="1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9769" y="1314590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41722" y="2130197"/>
            <a:ext cx="6468922" cy="403187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Пункты 72.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Товары, изготовленные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объектов животного мира (меховые и кожаные швейные, галантерейные, декоративные изделия, обувь, пищевые продукты),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занесенные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Красную книгу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РФ, реализуются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наличии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документов, подтверждающих,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эти объекты животного мира добыты на основании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разрешения (распорядительной лицензии)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выдаваемого соответствующим 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федеральным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органом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Товары, изготовленные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объектов животного мира,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подпадающие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 действие Конвенции о международной торговле видами дикой фауны и флоры, находящимися под угрозой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исчезновения - на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основании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разрешения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компетентного органа страны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экспортера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Товары, конфискованные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результате нарушения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Конвенции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на основании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разрешения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уполномоченного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органа</a:t>
            </a:r>
            <a:endParaRPr lang="ru-RU" sz="16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604598" y="4146657"/>
            <a:ext cx="61431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448793" y="5373216"/>
            <a:ext cx="6468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koffkindom.ru/wp-content/uploads/2016/12/Zheltizna-na-meh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40" y="4313563"/>
            <a:ext cx="2091606" cy="1995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58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2274838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altLang="ru-RU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57" y="237825"/>
            <a:ext cx="889413" cy="87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63688" y="380626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49993" y="2705192"/>
            <a:ext cx="6259360" cy="286232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Нарушение </a:t>
            </a: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 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продажи отдельных видов товаров </a:t>
            </a: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влечет 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предупреждение или наложение административного штрафа </a:t>
            </a:r>
            <a:endParaRPr lang="ru-RU" sz="20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000" b="1" u="sng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2000" b="1" u="sng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граждан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размере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трехсот до одной тысячи пятисот рублей</a:t>
            </a:r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algn="just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u="sng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должностных лиц </a:t>
            </a:r>
            <a:r>
              <a:rPr lang="ru-RU" sz="20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одной тысячи до трех тысяч рублей</a:t>
            </a:r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algn="just"/>
            <a:r>
              <a:rPr lang="ru-RU" sz="20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u="sng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юридических лиц </a:t>
            </a:r>
            <a:r>
              <a:rPr lang="ru-RU" sz="20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десяти тысяч до тридцати тысяч </a:t>
            </a:r>
            <a:r>
              <a:rPr lang="ru-RU" sz="20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рублей</a:t>
            </a:r>
            <a:endParaRPr lang="ru-RU" sz="2000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Suleymanova.LKh\Desktop\Картинки\КоАП РФ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33" y="4365104"/>
            <a:ext cx="1579049" cy="2128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29769" y="1314590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65649" y="1314590"/>
            <a:ext cx="625936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Статья 14.15. 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Нарушение правил продажи отдельных видов товаров</a:t>
            </a:r>
          </a:p>
        </p:txBody>
      </p:sp>
    </p:spTree>
    <p:extLst>
      <p:ext uri="{BB962C8B-B14F-4D97-AF65-F5344CB8AC3E}">
        <p14:creationId xmlns:p14="http://schemas.microsoft.com/office/powerpoint/2010/main" val="167092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2369683"/>
            <a:ext cx="6984020" cy="187743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ПРАВА ПОТРЕБИТЕЛЕЙ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ОБНАРУЖЕНИИ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ТОВАРЕ НЕДОСТАТКОВ</a:t>
            </a:r>
          </a:p>
          <a:p>
            <a:pPr algn="ctr"/>
            <a:endParaRPr lang="ru-RU" sz="8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8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(СТАТЬЯ 18 ЗАКОНА РФ «О ЗАЩИТЕ ПРАВ ПОТРЕБИТЕЛЕЙ»)</a:t>
            </a:r>
            <a:endParaRPr lang="ru-RU" sz="16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590881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3691"/>
            <a:ext cx="792087" cy="8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69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6996" y="1196751"/>
            <a:ext cx="8108174" cy="363176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8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Потребитель в случае обнаружения в товаре </a:t>
            </a:r>
          </a:p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недостатков вправе потребовать: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Замены на товар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этой же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марки (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этих же модели и (или) артикула);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Замены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такой же товар другой марки (модели, артикула) с соответствующим перерасчетом покупной цены;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Соразмерного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уменьшения покупной цены;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Незамедлительного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безвозмездного устранения недостатков товара или возмещения расходов на их исправление потребителем или третьим лицом;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Отказаться от исполнения договора купли-продажи и потребовать возврата уплаченной за товар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суммы</a:t>
            </a:r>
            <a:endParaRPr lang="ru-RU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5" descr="C:\Users\Khabriyalova.dm\Desktop\лд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965" y="5733256"/>
            <a:ext cx="3114909" cy="869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69" t="12670" r="7874" b="10315"/>
          <a:stretch/>
        </p:blipFill>
        <p:spPr>
          <a:xfrm>
            <a:off x="899592" y="5733256"/>
            <a:ext cx="2812061" cy="870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3" y="260648"/>
            <a:ext cx="792087" cy="8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19902" y="372610"/>
            <a:ext cx="6935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548" y="4941168"/>
            <a:ext cx="8108174" cy="6463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Важно! Право выбора одного из этих требований закреплено за потребителем!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09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84168" y="419371"/>
            <a:ext cx="2788153" cy="6463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Документы, утратившие силу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25689"/>
            <a:ext cx="8620801" cy="53553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РФ от 16 июня 1997 г. N 720 "Об утверждении перечня товаров длительного пользования, в том числе комплектующих изделий (деталей, узлов, агрегатов), которые по истечении определенного периода могут представлять опасность для жизни, здоровья потребителя, причинять вред его имуществу или окружающей среде и на которые изготовитель обязан устанавливать срок службы …»;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РФ от 21 июля 1997 г. N 918 "Об утверждении Правил продажи товаров по образцам»;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Российской Федерации от 15 августа 1997 г. N 1025 "Об утверждении Правил бытового обслуживания населения в РФ»;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 Правительства РФ от 15 августа 1997 г. N 1036 "Об утверждении Правил оказания услуг общественного питания»;</a:t>
            </a:r>
            <a:r>
              <a:rPr lang="ru-RU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РФ от 19 января 1998 г. N 55 «Об утверждении Правил продажи отдельных видов товаров, перечня товаров длительного пользования, на которые не распространяется требование покупателя о безвозмездном предоставлении ему на период ремонта или замены аналогичного товара, и перечня непродовольственных товаров надлежащего качества, не подлежащих возврату или обмену на аналогичный товар других размера, формы, габарита, фасона, расцветки… »</a:t>
            </a:r>
            <a:endParaRPr lang="ru-RU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38135" y="419370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1107"/>
            <a:ext cx="864096" cy="85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1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6824" y="1294825"/>
            <a:ext cx="2845016" cy="172354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Права потребителя при обнаружении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технически сложном товаре недостатков </a:t>
            </a:r>
            <a:endParaRPr lang="ru-RU" sz="16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(пункт 1 статья 18 Закона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РФ «О защите прав потребителей»)</a:t>
            </a:r>
            <a:endParaRPr lang="ru-RU" sz="1400" b="1" i="1" dirty="0" smtClean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3" y="260648"/>
            <a:ext cx="792087" cy="8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19902" y="372610"/>
            <a:ext cx="6935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75856" y="1268760"/>
            <a:ext cx="5544616" cy="20313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ТЕЧЕНИЕ 15 ДНЕЙ СО ДНЯ </a:t>
            </a:r>
            <a:r>
              <a:rPr lang="ru-RU" sz="14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ПЕРЕДАЧИ</a:t>
            </a:r>
            <a:r>
              <a:rPr lang="ru-RU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ТОВАРА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ПОТРЕБИТЕЛЬ ВПРАВЕ:</a:t>
            </a:r>
          </a:p>
          <a:p>
            <a:pPr algn="just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ru-RU" sz="1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отказаться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 исполнения договора купли-продажи и потребовать возврата уплаченной за товар суммы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ru-RU" sz="1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потребовать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замены на товар этой же марки(этих же модели и (или) артикула)</a:t>
            </a:r>
          </a:p>
          <a:p>
            <a:pPr algn="just"/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ru-RU" sz="1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потребовать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замены на такой же товар другой марки (модели, артикула) с соответствующим перерасчетом покупной цены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573016"/>
            <a:ext cx="8352928" cy="280076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ИСТЕЧЕНИИ 15 ДНЕЙ СО ДНЯ </a:t>
            </a:r>
            <a:r>
              <a:rPr lang="ru-RU" sz="14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ПЕРЕДАЧИ</a:t>
            </a:r>
            <a:r>
              <a:rPr lang="ru-RU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ТОВАРА ПОТРЕБИТЕЛЮ</a:t>
            </a:r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ТРЕБОВАНИЯ ПОДЛЕЖАТ УДОВЛЕТВОРЕНИЮ В СЛУЧАЕ:</a:t>
            </a:r>
            <a:endParaRPr lang="ru-RU" sz="1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ru-RU" sz="1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обнаружения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существенного недостатка товара (см. преамбулу Закона);</a:t>
            </a:r>
          </a:p>
          <a:p>
            <a:pPr algn="just"/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нарушения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установленных Законом сроков устранения недостатков товара (пункт 1 статьи 20 Закона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); </a:t>
            </a:r>
            <a:endParaRPr lang="ru-RU" sz="1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невозможности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использования товара в течение каждого года гарантийного срока в совокупности более 30 дней вследствие неоднократного устранения его различных недостатков</a:t>
            </a:r>
          </a:p>
          <a:p>
            <a:pPr algn="just"/>
            <a:endParaRPr lang="ru-RU" sz="8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 ПОТРЕБИТЕЛЯ ОСТАЛОСЬ ПРАВО НА </a:t>
            </a:r>
          </a:p>
          <a:p>
            <a:pPr algn="just"/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соразмерное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уменьшение покупной цены;</a:t>
            </a:r>
          </a:p>
          <a:p>
            <a:pPr algn="just"/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незамедлительное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безвозмездное устранение недостатков товара или возмещения расходов на их исправление потребителем или третьим лицом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ru-RU" sz="1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57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793" y="1276375"/>
            <a:ext cx="2485688" cy="15696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Понятие существенного недостатка</a:t>
            </a:r>
          </a:p>
          <a:p>
            <a:pPr algn="ctr"/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(преамбула Закона</a:t>
            </a:r>
          </a:p>
          <a:p>
            <a:pPr algn="ctr"/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РФ «О защите прав потребителей»)</a:t>
            </a:r>
            <a:endParaRPr lang="ru-RU" sz="1600" b="1" i="1" dirty="0" smtClean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3" y="260648"/>
            <a:ext cx="792087" cy="8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19902" y="372610"/>
            <a:ext cx="6935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32848" y="1153264"/>
            <a:ext cx="5544616" cy="1815882"/>
          </a:xfrm>
          <a:prstGeom prst="rect">
            <a:avLst/>
          </a:prstGeom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Существенный </a:t>
            </a:r>
            <a:r>
              <a:rPr lang="ru-RU" sz="1600" b="1" i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недостаток </a:t>
            </a:r>
            <a:r>
              <a:rPr lang="ru-RU" sz="1600" b="1" i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товара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работы, услуги) - неустранимый недостаток или недостаток, который не может быть устранен без </a:t>
            </a:r>
            <a:r>
              <a:rPr lang="ru-RU" sz="1600" b="1" i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несоразмерных расходов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или затрат времени, или выявляется неоднократно, или проявляется вновь после его устранения, или другие подобные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недостатки</a:t>
            </a:r>
            <a:endParaRPr lang="ru-RU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94174" y="3118172"/>
            <a:ext cx="5544615" cy="2308324"/>
          </a:xfrm>
          <a:prstGeom prst="rect">
            <a:avLst/>
          </a:prstGeom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</a:t>
            </a:r>
            <a:r>
              <a:rPr lang="ru-RU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езамедлительно</a:t>
            </a:r>
            <a:r>
              <a:rPr lang="ru-RU" sz="1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сли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срок устранения недостатков товара не определен в письменной форме соглашением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сторон (в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минимальный срок, объективно необходимый для их устранения с учетом обычно применяемого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способа)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ru-RU" sz="16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45 </a:t>
            </a:r>
            <a:r>
              <a:rPr lang="ru-RU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дней не более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если срок устранения недостатков товара определен в письменной форме соглашением сторон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ru-RU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770" y="3423467"/>
            <a:ext cx="2469711" cy="15696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Сроки устранение недостатков товара</a:t>
            </a:r>
            <a:endParaRPr lang="ru-RU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(пункт 1 статья 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 Закона </a:t>
            </a:r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РФ «О защите прав потребителей»)</a:t>
            </a:r>
            <a:endParaRPr lang="ru-RU" sz="1600" b="1" i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" name="Группа 2"/>
          <p:cNvGrpSpPr>
            <a:grpSpLocks/>
          </p:cNvGrpSpPr>
          <p:nvPr/>
        </p:nvGrpSpPr>
        <p:grpSpPr bwMode="auto">
          <a:xfrm>
            <a:off x="2818030" y="1851210"/>
            <a:ext cx="458496" cy="466910"/>
            <a:chOff x="340363" y="1120152"/>
            <a:chExt cx="1459862" cy="1351678"/>
          </a:xfrm>
        </p:grpSpPr>
        <p:sp>
          <p:nvSpPr>
            <p:cNvPr id="9" name="AutoShape 3"/>
            <p:cNvSpPr>
              <a:spLocks noChangeArrowheads="1"/>
            </p:cNvSpPr>
            <p:nvPr/>
          </p:nvSpPr>
          <p:spPr bwMode="gray">
            <a:xfrm>
              <a:off x="876704" y="1120152"/>
              <a:ext cx="923521" cy="1351678"/>
            </a:xfrm>
            <a:prstGeom prst="rightArrow">
              <a:avLst>
                <a:gd name="adj1" fmla="val 78241"/>
                <a:gd name="adj2" fmla="val 63088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defRPr/>
              </a:pPr>
              <a:endParaRPr lang="ru-RU" altLang="ru-RU" dirty="0">
                <a:solidFill>
                  <a:srgbClr val="000000"/>
                </a:solidFill>
              </a:endParaRPr>
            </a:p>
          </p:txBody>
        </p:sp>
        <p:grpSp>
          <p:nvGrpSpPr>
            <p:cNvPr id="10" name="Группа 4"/>
            <p:cNvGrpSpPr>
              <a:grpSpLocks/>
            </p:cNvGrpSpPr>
            <p:nvPr/>
          </p:nvGrpSpPr>
          <p:grpSpPr bwMode="auto">
            <a:xfrm>
              <a:off x="340363" y="1270034"/>
              <a:ext cx="1068278" cy="1047229"/>
              <a:chOff x="-1245245" y="404664"/>
              <a:chExt cx="1245245" cy="1198083"/>
            </a:xfrm>
          </p:grpSpPr>
          <p:sp>
            <p:nvSpPr>
              <p:cNvPr id="12" name="Блок-схема: узел 11"/>
              <p:cNvSpPr/>
              <p:nvPr/>
            </p:nvSpPr>
            <p:spPr>
              <a:xfrm>
                <a:off x="-1245245" y="404002"/>
                <a:ext cx="1244829" cy="1199315"/>
              </a:xfrm>
              <a:prstGeom prst="flowChartConnector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Блок-схема: узел 12"/>
              <p:cNvSpPr/>
              <p:nvPr/>
            </p:nvSpPr>
            <p:spPr>
              <a:xfrm>
                <a:off x="-1112069" y="525750"/>
                <a:ext cx="978476" cy="955817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Прямоугольник 5"/>
            <p:cNvSpPr>
              <a:spLocks noChangeArrowheads="1"/>
            </p:cNvSpPr>
            <p:nvPr/>
          </p:nvSpPr>
          <p:spPr bwMode="auto">
            <a:xfrm>
              <a:off x="681803" y="1532037"/>
              <a:ext cx="173682" cy="60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</a:pPr>
              <a:endParaRPr lang="ru-RU" altLang="ru-RU" sz="3300" b="0" i="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4" name="Группа 2"/>
          <p:cNvGrpSpPr>
            <a:grpSpLocks/>
          </p:cNvGrpSpPr>
          <p:nvPr/>
        </p:nvGrpSpPr>
        <p:grpSpPr bwMode="auto">
          <a:xfrm>
            <a:off x="2818030" y="3910218"/>
            <a:ext cx="458496" cy="466910"/>
            <a:chOff x="340363" y="1120152"/>
            <a:chExt cx="1459862" cy="135167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gray">
            <a:xfrm>
              <a:off x="876704" y="1120152"/>
              <a:ext cx="923521" cy="1351678"/>
            </a:xfrm>
            <a:prstGeom prst="rightArrow">
              <a:avLst>
                <a:gd name="adj1" fmla="val 78241"/>
                <a:gd name="adj2" fmla="val 63088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defRPr/>
              </a:pPr>
              <a:endParaRPr lang="ru-RU" altLang="ru-RU" dirty="0">
                <a:solidFill>
                  <a:srgbClr val="000000"/>
                </a:solidFill>
              </a:endParaRPr>
            </a:p>
          </p:txBody>
        </p:sp>
        <p:grpSp>
          <p:nvGrpSpPr>
            <p:cNvPr id="16" name="Группа 4"/>
            <p:cNvGrpSpPr>
              <a:grpSpLocks/>
            </p:cNvGrpSpPr>
            <p:nvPr/>
          </p:nvGrpSpPr>
          <p:grpSpPr bwMode="auto">
            <a:xfrm>
              <a:off x="340363" y="1270034"/>
              <a:ext cx="1068278" cy="1047229"/>
              <a:chOff x="-1245245" y="404664"/>
              <a:chExt cx="1245245" cy="1198083"/>
            </a:xfrm>
          </p:grpSpPr>
          <p:sp>
            <p:nvSpPr>
              <p:cNvPr id="18" name="Блок-схема: узел 17"/>
              <p:cNvSpPr/>
              <p:nvPr/>
            </p:nvSpPr>
            <p:spPr>
              <a:xfrm>
                <a:off x="-1245245" y="404002"/>
                <a:ext cx="1244829" cy="1199315"/>
              </a:xfrm>
              <a:prstGeom prst="flowChartConnector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Блок-схема: узел 18"/>
              <p:cNvSpPr/>
              <p:nvPr/>
            </p:nvSpPr>
            <p:spPr>
              <a:xfrm>
                <a:off x="-1112069" y="525750"/>
                <a:ext cx="978476" cy="955817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7" name="Прямоугольник 5"/>
            <p:cNvSpPr>
              <a:spLocks noChangeArrowheads="1"/>
            </p:cNvSpPr>
            <p:nvPr/>
          </p:nvSpPr>
          <p:spPr bwMode="auto">
            <a:xfrm>
              <a:off x="681803" y="1532037"/>
              <a:ext cx="173682" cy="60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</a:pPr>
              <a:endParaRPr lang="ru-RU" altLang="ru-RU" sz="3300" b="0" i="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271770" y="5520553"/>
            <a:ext cx="8567020" cy="95410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ВНИМАНИЕ!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Отсутствие запасных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частей (деталей, материалов), оборудования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являются основанием для заключения соглашения о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новом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сроке и не освобождают от ответственности за нарушение срока, определенного соглашением сторон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первоначально</a:t>
            </a:r>
            <a:endParaRPr lang="ru-RU" sz="1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64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503" y="561708"/>
            <a:ext cx="84969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/>
            <a:r>
              <a:rPr lang="ru-RU" sz="22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ПЕРЕЧЕНЬ ТЕХНИЧЕСКИ СЛОЖНЫХ </a:t>
            </a:r>
            <a:r>
              <a:rPr lang="ru-RU" sz="22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ТОВАРОВ</a:t>
            </a:r>
          </a:p>
          <a:p>
            <a:pPr indent="342900" algn="ctr"/>
            <a:endParaRPr lang="ru-RU" sz="200" b="1" dirty="0" smtClean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 постановлением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Правительства РФ от 10 ноября 2011 № 924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ru-RU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5" y="1556792"/>
            <a:ext cx="8496944" cy="49244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Легкие самолеты, вертолеты и летательные аппараты с двигателем внутреннего сгорания (с электродвигателем)</a:t>
            </a:r>
          </a:p>
          <a:p>
            <a:pPr indent="342900" algn="just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Автомобили легковые, мотоциклы, мотороллеры и транспортные средства с двигателем внутреннего сгорания (с электродвигателем), предназначенные для движения по дорогам общего пользования</a:t>
            </a:r>
          </a:p>
          <a:p>
            <a:pPr indent="342900" algn="just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Тракторы, мотоблоки, </a:t>
            </a:r>
            <a:r>
              <a:rPr lang="ru-RU" sz="16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мотокультиваторы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машины и оборудование для сельского хозяйства с двигателем внутреннего сгорания (с электродвигателем)</a:t>
            </a:r>
          </a:p>
          <a:p>
            <a:pPr indent="342900" algn="just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Снегоходы и транспортные средства с двигателем внутреннего сгорания (с электродвигателем), специально предназначенные для передвижения по снегу</a:t>
            </a:r>
          </a:p>
          <a:p>
            <a:pPr indent="342900" algn="just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Суда спортивные, туристские и прогулочные, катера, лодки, яхты и транспортные плавучие средства с двигателем внутреннего сгорания (с электродвигателем)</a:t>
            </a:r>
          </a:p>
          <a:p>
            <a:pPr indent="342900" algn="just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Оборудование навигации и беспроводной связи для бытового использования, в том числе спутниковой связи, имеющее сенсорный экран и обладающее двумя и более функциями</a:t>
            </a:r>
          </a:p>
          <a:p>
            <a:pPr indent="342900" algn="just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Системные блоки, компьютеры стационарные и портативные, включая ноутбуки, и персональные электронные вычислительные машины</a:t>
            </a:r>
          </a:p>
        </p:txBody>
      </p:sp>
    </p:spTree>
    <p:extLst>
      <p:ext uri="{BB962C8B-B14F-4D97-AF65-F5344CB8AC3E}">
        <p14:creationId xmlns:p14="http://schemas.microsoft.com/office/powerpoint/2010/main" val="362131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96943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indent="342900" algn="ctr"/>
            <a:r>
              <a:rPr lang="ru-RU" sz="22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ПЕРЕЧЕНЬ ТЕХНИЧЕСКИ СЛОЖНЫХ ТОВАРОВ</a:t>
            </a:r>
          </a:p>
          <a:p>
            <a:pPr indent="342900" algn="ctr"/>
            <a:endParaRPr lang="ru-RU" sz="200" b="1" dirty="0" smtClean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 постановлением Правительства РФ от 10 ноября 2011 № 924)</a:t>
            </a:r>
            <a:endParaRPr lang="ru-RU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68760"/>
            <a:ext cx="8619695" cy="50475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4290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8. Лазерные или струйные многофункциональные устройства, мониторы с цифровым блоком управления</a:t>
            </a:r>
          </a:p>
          <a:p>
            <a:pPr indent="342900" algn="just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9. Комплекты спутникового телевидения, игровые приставки с цифровым блоком управления</a:t>
            </a:r>
          </a:p>
          <a:p>
            <a:pPr indent="342900" algn="just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10. Телевизоры, проекторы с цифровым блоком управления</a:t>
            </a:r>
          </a:p>
          <a:p>
            <a:pPr indent="342900" algn="just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11. Цифровые фото- и видеокамеры, объективы к ним и оптическое фото- и кинооборудование с цифровым блоком управления</a:t>
            </a:r>
          </a:p>
          <a:p>
            <a:pPr algn="just"/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12. Холодильники, морозильники, 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комбинированные холодильники-морозильники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посудомоечные,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автоматические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стиральные,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сушильные и стирально-сушильные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машины, </a:t>
            </a:r>
            <a:r>
              <a:rPr lang="ru-RU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кофемашины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кухонные комбайны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электрические и комбинированные 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газоэлектрические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плиты, электрические и комбинированные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газоэлектрические варочные панели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электрические и комбинированные газоэлектрические духовые шкафы,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встраиваемые микроволновые печи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роботы-пылесосы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кондиционеры, электрические водонагреватели </a:t>
            </a:r>
            <a:r>
              <a:rPr lang="ru-RU" sz="1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(постановление Правительства РФ от 27.03.2019 N 327)</a:t>
            </a:r>
          </a:p>
          <a:p>
            <a:pPr algn="just"/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13. Часы наручные и карманные механические, электронно-механические и электронные, с двумя и более функциями </a:t>
            </a:r>
            <a:r>
              <a:rPr lang="ru-RU" sz="1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(постановление Правительства РФ от 27.05.2016 N 471)</a:t>
            </a:r>
          </a:p>
          <a:p>
            <a:pPr algn="just"/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14. Инструмент электрифицированный (машины ручные и переносные электрические) </a:t>
            </a:r>
            <a:r>
              <a:rPr lang="ru-RU" sz="1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(постановление Правительства РФ от 17.09.2016 N 929)</a:t>
            </a:r>
            <a:endParaRPr lang="ru-RU" sz="16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 descr="C:\Users\Suleymanova.LKh\Desktop\Картинки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06494">
            <a:off x="56697" y="24043"/>
            <a:ext cx="1231140" cy="964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52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235" y="1063762"/>
            <a:ext cx="2608845" cy="181588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Сроки удовлетворения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требований потребителя</a:t>
            </a:r>
          </a:p>
          <a:p>
            <a:pPr algn="ctr"/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(статьи 20, 21 и 22 Закона </a:t>
            </a:r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РФ «О защите прав потребителей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»)</a:t>
            </a:r>
            <a:endParaRPr lang="ru-RU" sz="16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9" t="15935" r="6537" b="14308"/>
          <a:stretch/>
        </p:blipFill>
        <p:spPr>
          <a:xfrm>
            <a:off x="2116345" y="4736493"/>
            <a:ext cx="1133781" cy="838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444" y="3169070"/>
            <a:ext cx="1147340" cy="1026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4305" b="18105"/>
          <a:stretch/>
        </p:blipFill>
        <p:spPr>
          <a:xfrm>
            <a:off x="685235" y="4661408"/>
            <a:ext cx="1227019" cy="9134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Прямоугольник 8"/>
          <p:cNvSpPr/>
          <p:nvPr/>
        </p:nvSpPr>
        <p:spPr>
          <a:xfrm>
            <a:off x="3563563" y="1116077"/>
            <a:ext cx="5465762" cy="1200329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Проведение ремонта (ст. 20) </a:t>
            </a:r>
            <a:endParaRPr lang="ru-RU" dirty="0" smtClean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более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45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дней, если срок оговорено в письменной форме;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езамедлительн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 – если срок не оговорен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31107" y="2492896"/>
            <a:ext cx="5616624" cy="1477328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</a:t>
            </a:r>
            <a:r>
              <a:rPr lang="ru-RU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Замена товара (ст. 21)</a:t>
            </a:r>
            <a:endParaRPr lang="ru-RU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без проверки качества не более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дней;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проведением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проверки качества не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более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дней;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отсутствии товара для замены -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месяц.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31107" y="4210523"/>
            <a:ext cx="5616624" cy="1477328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</a:t>
            </a:r>
            <a:r>
              <a:rPr lang="ru-RU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более 10 </a:t>
            </a:r>
            <a:r>
              <a:rPr lang="ru-RU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дней</a:t>
            </a:r>
            <a:r>
              <a:rPr lang="ru-RU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(ст. 22)</a:t>
            </a:r>
            <a:endParaRPr lang="ru-RU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возврат денежной суммы;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соразмерное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уменьшение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цены;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возмещение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расходов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проведенный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ремонт;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возмещение убытков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6959" y="3223766"/>
            <a:ext cx="1373322" cy="1157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410" y="157233"/>
            <a:ext cx="792087" cy="8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2501" y="269197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4500" y="5949280"/>
            <a:ext cx="8361823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нарушение указанных сроков предусмотрена </a:t>
            </a:r>
            <a:r>
              <a:rPr lang="ru-RU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выплата неустойки (пени) в </a:t>
            </a:r>
            <a:r>
              <a:rPr lang="ru-RU" dirty="0" smtClean="0">
                <a:solidFill>
                  <a:srgbClr val="891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размере</a:t>
            </a:r>
            <a:r>
              <a:rPr lang="ru-RU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1 %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цены товара за каждый просроченный день </a:t>
            </a:r>
            <a:r>
              <a:rPr lang="ru-RU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(п. 1 ст. 23)</a:t>
            </a:r>
          </a:p>
        </p:txBody>
      </p:sp>
    </p:spTree>
    <p:extLst>
      <p:ext uri="{BB962C8B-B14F-4D97-AF65-F5344CB8AC3E}">
        <p14:creationId xmlns:p14="http://schemas.microsoft.com/office/powerpoint/2010/main" val="421668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014" y="4215849"/>
            <a:ext cx="4326585" cy="110879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61" y="1218514"/>
            <a:ext cx="8573038" cy="129902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251521" y="112641"/>
            <a:ext cx="854073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товаров 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длительного пользования, на которые не распространяется требование потребителя о безвозмездном предоставлении ему товара, обладающего этими же основными потребительскими свойствами, на период ремонта или замены такого </a:t>
            </a: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товара </a:t>
            </a:r>
            <a:r>
              <a:rPr lang="ru-RU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(от 31.12.2020 № 2463)</a:t>
            </a:r>
            <a:endParaRPr lang="ru-RU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8" y="5902211"/>
            <a:ext cx="1000317" cy="36933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62" y="2656299"/>
            <a:ext cx="8573038" cy="139176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39" y="4176831"/>
            <a:ext cx="4172762" cy="115410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20" y="5428813"/>
            <a:ext cx="7451779" cy="131612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5898" y="1283249"/>
            <a:ext cx="857303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Автомобили, мотоциклы и другие виды </a:t>
            </a:r>
            <a:r>
              <a:rPr lang="ru-RU"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мототехники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прицепы к ним, номерные агрегаты (</a:t>
            </a:r>
            <a:r>
              <a:rPr lang="ru-RU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двигатель, блок цилиндров двигателя, шасси (рама), кузов (кабина) автотранспортного средства или самоходной машины, а также коробка передач и мост самоходной машины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к автомобилям, мотоциклам и другим видам </a:t>
            </a:r>
            <a:r>
              <a:rPr lang="ru-RU"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мототехники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кроме товаров, предназначенных для использования инвалидами, прогулочные суда и </a:t>
            </a:r>
            <a:r>
              <a:rPr lang="ru-RU"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плавсредства</a:t>
            </a:r>
            <a:endParaRPr lang="ru-RU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5051" y="5916830"/>
            <a:ext cx="976549" cy="36933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Мебель</a:t>
            </a:r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37314" y="4157560"/>
            <a:ext cx="4427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Электрические, </a:t>
            </a:r>
            <a:r>
              <a:rPr lang="ru-RU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газовые и газоэлектрические приборы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бытового назначения, используемые для термической обработки продуктов и приготовления пищи</a:t>
            </a:r>
            <a:endParaRPr lang="ru-RU" sz="16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5370" y="4176831"/>
            <a:ext cx="42865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Ювелирные и другие изделия из драгоценных металлов и (или) драгоценных камней, ограненные драгоценные камни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12436" y="5425157"/>
            <a:ext cx="72099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Гражданское оружие, основные части гражданского огнестрельного оружия, патроны к гражданскому оружию, а также инициирующие и воспламеняющие вещества и материалы для самостоятельного снаряжения патронов к гражданскому огнестрельному длинноствольному оружию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68780" y="2752015"/>
            <a:ext cx="85730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Электробытовые приборы, используемые как предметы туалета и в медицинских целях (электробритвы, </a:t>
            </a:r>
            <a:r>
              <a:rPr lang="ru-RU"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электрофены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электрощипцы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завивки волос, медицинские </a:t>
            </a:r>
            <a:r>
              <a:rPr lang="ru-RU"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электрорефлекторы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электрогрелки, </a:t>
            </a:r>
            <a:r>
              <a:rPr lang="ru-RU"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электробинты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электропледы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электроодеяла</a:t>
            </a:r>
            <a:r>
              <a:rPr lang="ru-RU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электрофены</a:t>
            </a:r>
            <a:r>
              <a:rPr lang="ru-RU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-щетки, </a:t>
            </a:r>
            <a:r>
              <a:rPr lang="ru-RU" sz="1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электробигуди</a:t>
            </a:r>
            <a:r>
              <a:rPr lang="ru-RU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электрические зубные щетки, электрические машинки для стрижки волос и иные приборы, имеющие соприкосновение со слизистой и (или) кожными покровами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343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0367" y="2420888"/>
            <a:ext cx="6984020" cy="187743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ПРАВО ПОТРЕБИТЕЛЯ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ОБМЕН ТОВАРА </a:t>
            </a:r>
          </a:p>
          <a:p>
            <a:pPr algn="ctr"/>
            <a:r>
              <a:rPr lang="ru-RU" sz="2800" b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НАДЛЕЖАЩЕГО КАЧЕСТВА</a:t>
            </a:r>
          </a:p>
          <a:p>
            <a:pPr algn="ctr"/>
            <a:endParaRPr lang="ru-RU" sz="8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8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(СТАТЬЯ 25 ЗАКОНА РФ «О ЗАЩИТЕ ПРАВ ПОТРЕБИТЕЛЕЙ»)</a:t>
            </a:r>
            <a:endParaRPr lang="ru-RU" sz="16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63689" y="571895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4" y="421423"/>
            <a:ext cx="792087" cy="8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08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215774"/>
            <a:ext cx="2862318" cy="19389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Право потребителя на обмен товара надлежащего качества</a:t>
            </a:r>
            <a:r>
              <a:rPr lang="ru-RU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(статья </a:t>
            </a:r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 Закона РФ </a:t>
            </a:r>
            <a:endParaRPr lang="ru-RU" sz="1600" b="1" dirty="0" smtClean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 защите прав потребителей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»)</a:t>
            </a:r>
            <a:endParaRPr lang="ru-RU" sz="1600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9556" y="1192669"/>
            <a:ext cx="5469919" cy="20313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Потребитель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вправе </a:t>
            </a:r>
            <a:r>
              <a:rPr lang="ru-RU" b="1" u="sng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обменять </a:t>
            </a:r>
            <a:r>
              <a:rPr lang="ru-RU" b="1" u="sng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непродовольственный товар</a:t>
            </a:r>
            <a:r>
              <a:rPr lang="ru-RU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u="sng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надлежащего качества</a:t>
            </a:r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аналогичный товар у продавца, у которого этот товар был приобретен, если указанный товар </a:t>
            </a:r>
            <a:r>
              <a:rPr lang="ru-RU" b="1" u="sng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подошел по форме, габаритам, фасону, расцветке, размеру или </a:t>
            </a:r>
            <a:r>
              <a:rPr lang="ru-RU" b="1" u="sng" dirty="0" err="1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комплектациин</a:t>
            </a:r>
            <a:endParaRPr lang="ru-RU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2" descr="C:\Users\suleymanova.LKh.BASHKORTOSTAN\Desktop\FolAPe4som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0616">
            <a:off x="7867826" y="203742"/>
            <a:ext cx="1191757" cy="6685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15" y="260648"/>
            <a:ext cx="792087" cy="8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372610"/>
            <a:ext cx="71337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272" y="3455912"/>
            <a:ext cx="8510889" cy="230832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ОСОБЕННОСТИ: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момента покупки прошло не более </a:t>
            </a:r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дней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Вид товара – </a:t>
            </a:r>
            <a:r>
              <a:rPr lang="ru-RU" sz="1600" b="1" u="sng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непродовольственный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Товар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u="sng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был в употреблении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Сохранен товарный вид, потребительские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свойства, фабричные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ярлыки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Товар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u="sng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надлежащего качества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Товар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u="sng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вошел в перечень</a:t>
            </a:r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непродовольственных товаров надлежащего качества, не подлежащих возврату или обмену на аналогичный товар других размера, формы, габарита, фасона, расцветки или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комплектации     </a:t>
            </a:r>
            <a:endParaRPr lang="ru-RU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1385" y="6022325"/>
            <a:ext cx="8468203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Важно!</a:t>
            </a:r>
            <a:r>
              <a:rPr lang="ru-RU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Возврат денежных средств возможен только если нет аналогичного товара в день обращения к продавцу</a:t>
            </a:r>
            <a:endParaRPr lang="ru-RU" sz="1600" dirty="0"/>
          </a:p>
        </p:txBody>
      </p:sp>
      <p:pic>
        <p:nvPicPr>
          <p:cNvPr id="4098" name="Picture 2" descr="C:\Users\Suleymanova.LKh\Desktop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557" y="3455912"/>
            <a:ext cx="1680990" cy="90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64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908" y="127708"/>
            <a:ext cx="8640960" cy="92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540"/>
              </a:spcBef>
              <a:spcAft>
                <a:spcPts val="540"/>
              </a:spcAft>
            </a:pPr>
            <a:r>
              <a:rPr lang="ru-RU" sz="1600" b="1" dirty="0" smtClean="0">
                <a:solidFill>
                  <a:srgbClr val="891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непродовольственных товаров надлежащего качества, не подлежащих обмену</a:t>
            </a:r>
          </a:p>
          <a:p>
            <a:pPr lvl="0" algn="ctr"/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(утвержден постановлением Правительства РФ от 31 декабря 2020 № 2463)</a:t>
            </a:r>
            <a:endParaRPr lang="ru-RU" sz="1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9908" y="1053602"/>
            <a:ext cx="8640960" cy="563231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Товары 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профилактики и лечения заболеваний в домашних условиях (предметы санитарии и гигиены из металла, резины, текстиля и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др. материалов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мед. 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изделия,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ср-</a:t>
            </a:r>
            <a:r>
              <a:rPr lang="ru-RU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гигиены полости рта, линзы очковые, предметы по уходу за детьми),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лекарств. препараты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2. Предметы личной гигиены (зубные щетки, расчески, заколки, бигуди для волос, парики, шиньоны и другие аналогичные товары)</a:t>
            </a:r>
          </a:p>
          <a:p>
            <a:pPr indent="457200" algn="just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Парфюмерно-косметические товары</a:t>
            </a:r>
          </a:p>
          <a:p>
            <a:pPr indent="457200" algn="just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Текстильные товары (хлопчатобумажные, льняные, шелковые, шерстяные и синтетические ткани, товары из нетканых материалов типа тканей - ленты, тесьма, кружево и др.), кабельная продукция (провода, шнуры, кабели), строительные и отделочные материалы (линолеум, пленка, ковровые покрытия и др.) и другие товары, цена которых определяется за единицу длины</a:t>
            </a:r>
          </a:p>
          <a:p>
            <a:pPr indent="457200" algn="just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Швейные и трикотажные изделия (изделия швейные и трикотажные бельевые, изделия чулочно-носочные)</a:t>
            </a:r>
          </a:p>
          <a:p>
            <a:pPr indent="457200" algn="just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Изделия и материалы, полностью или частично изготовленные из полимерных материалов и контакт. с пищевыми продуктами (посуда и принадлежности столовые и кухонные, емкости и упаковочные материалы для хранения и транспорт. пищевых продуктов, в том числе для разового использования)</a:t>
            </a:r>
            <a:endParaRPr lang="ru-RU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9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3831" y="1268760"/>
            <a:ext cx="8496943" cy="526297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Товары бытовой химии, пестициды и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агрохимикаты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Мебельные гарнитуры бытового назначения</a:t>
            </a:r>
          </a:p>
          <a:p>
            <a:pPr indent="457200" algn="just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 Ювелирные и другие изделия из драгоценных металлов и (или) драгоценных камней, ограненные драгоценные камни</a:t>
            </a:r>
          </a:p>
          <a:p>
            <a:pPr indent="457200" algn="just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 Автомобили и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мотовелотовары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прицепы к ним, номерные агрегаты (двигатель, блок цилиндров двигателя, шасси (рама), кузов (кабина) автотранспортного средства или самоходной машины, а также коробка передач и мост самоходной машины) к автомобилям и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мотовелотоварам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мобильные средства малой механизации сельскохозяйственных работ, прогулочные суда и иные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плавсредства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бытового назначения</a:t>
            </a:r>
          </a:p>
          <a:p>
            <a:pPr indent="457200" algn="just">
              <a:spcAft>
                <a:spcPts val="0"/>
              </a:spcAft>
            </a:pPr>
            <a:r>
              <a:rPr lang="ru-RU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 Технически сложные товары бытового назначения, на которые установлены гарантийные сроки не менее одного года</a:t>
            </a:r>
          </a:p>
          <a:p>
            <a:pPr indent="457200" algn="just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 Гражданское оружие, основные части гражданского огнестрельного оружия, патроны к гражданскому оружию, а также инициирующие и воспламеняющие вещества и материалы для самостоятельного снаряжения патронов к гражданскому огнестрельному длинноствольному оружию</a:t>
            </a:r>
          </a:p>
          <a:p>
            <a:pPr indent="457200" algn="just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13. Животные и растения</a:t>
            </a:r>
          </a:p>
          <a:p>
            <a:pPr indent="457200" algn="just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 Непериодические издания (книги, брошюры, альбомы, картографические и нотные издания, листовые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изоиздания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календари, буклеты, издания, воспроизведенные на технических носителях информации)</a:t>
            </a:r>
            <a:endParaRPr lang="ru-RU" sz="16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5837" y="188640"/>
            <a:ext cx="8424937" cy="92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непродовольственных товаров надлежащего </a:t>
            </a:r>
            <a:endParaRPr lang="ru-RU" b="1" kern="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качества</a:t>
            </a:r>
            <a:r>
              <a:rPr lang="ru-RU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не подлежащих </a:t>
            </a:r>
            <a:r>
              <a:rPr lang="ru-RU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обмену</a:t>
            </a:r>
          </a:p>
          <a:p>
            <a:pPr algn="ctr">
              <a:spcBef>
                <a:spcPts val="540"/>
              </a:spcBef>
              <a:spcAft>
                <a:spcPts val="54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 постановлением Правительства РФ от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31 декабря 2020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2463)</a:t>
            </a:r>
            <a:endParaRPr lang="ru-RU" sz="1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12047" y="401888"/>
            <a:ext cx="2448272" cy="6463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Документы, утратившие силу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12776"/>
            <a:ext cx="8508906" cy="50783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РФ от 06 июня 1998 г. № 569 «Об утверждении Правил комиссионной торговли непродовольственными товарами»;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РФ от 18 июля 2007 г. N 452 «Об утверждении Правил оказания услуг по реализации туристского продукта»; 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РФ от 27 сентября 2007 г. N 612 «Об утверждении Правил продажи товаров дистанционным способом»;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РФ от 9 октября 2015 г. N 1085 «Об утверждении Правил предоставления гостиничных услуг в РФ»;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Постановление Правительства РФ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 10 февраля 2017 г. N 167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«Об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утверждении Правил выплаты туристу и (или) иному заказчику страхового возмещения по договору страхования ответственности туроператора или уплаты денежной суммы по банковской гарантии в случаях заключения туроператором более одного договора страхования либо более одного договора о предоставлении банковской гарантии или заключения туроператором договора либо договоров страхования и договора либо договоров о предоставлении банковской гарантии и внесении изменения в Правила оказания услуг по реализации туристского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продукта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sz="16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48084" y="432667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309"/>
            <a:ext cx="864096" cy="85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24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2405024"/>
            <a:ext cx="5976664" cy="769441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softEdge rad="635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solidFill>
                  <a:srgbClr val="002060"/>
                </a:solidFill>
              </a:rPr>
              <a:t>  </a:t>
            </a:r>
            <a:r>
              <a:rPr lang="ru-RU" sz="4400" b="1" dirty="0" smtClean="0">
                <a:solidFill>
                  <a:srgbClr val="002060"/>
                </a:solidFill>
              </a:rPr>
              <a:t>Спасибо </a:t>
            </a:r>
            <a:r>
              <a:rPr lang="ru-RU" sz="4400" b="1" dirty="0">
                <a:solidFill>
                  <a:srgbClr val="002060"/>
                </a:solidFill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264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037" y="1465242"/>
            <a:ext cx="2379662" cy="1200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Документы, вступившие в силу </a:t>
            </a:r>
            <a:r>
              <a:rPr lang="ru-RU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01 января 2021 года</a:t>
            </a:r>
            <a:endParaRPr lang="ru-RU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0011" y="2640577"/>
            <a:ext cx="5956506" cy="830997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бытового обслуживания населения, утвержденные постановлением Правительства РФ от 21 сентября 2020 № 1514 </a:t>
            </a:r>
            <a:r>
              <a:rPr lang="ru-RU" sz="12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 01.01.2021 по 01.01.2027)   </a:t>
            </a:r>
            <a:endParaRPr lang="ru-RU" sz="12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81743" y="513026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8712"/>
            <a:ext cx="1008112" cy="99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12021" y="3696746"/>
            <a:ext cx="5951854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оказания услуг общественного питания, утвержденные постановлением Правительства РФ от 21 сентября 2020 года № 1515</a:t>
            </a:r>
            <a:r>
              <a:rPr lang="ru-RU" sz="1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 01.01.2021 по 01.01.2027)</a:t>
            </a:r>
            <a:r>
              <a:rPr lang="ru-RU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D:\Users\Suleymanova.lkh\Desktop\26755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2320">
            <a:off x="615542" y="3122977"/>
            <a:ext cx="1099382" cy="149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035462" y="1484784"/>
            <a:ext cx="5975875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оказания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платных образовательных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услуг,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утвержденные постановлением Правительства РФ от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сентября 2020 года №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1441 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 01.01.2021 по 31.12.2026)</a:t>
            </a:r>
            <a:endParaRPr lang="ru-RU" sz="1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https://cdn1.ozone.ru/multimedia/10049365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8589">
            <a:off x="321724" y="5170390"/>
            <a:ext cx="1011720" cy="151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dn1.ozone.ru/multimedia/c1200/10184884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9703">
            <a:off x="1615123" y="4640465"/>
            <a:ext cx="1024366" cy="151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000011" y="4792151"/>
            <a:ext cx="5975875" cy="175432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возмещения реального ущерба туристам и (или) иным заказчикам туристского продукта из денежных средств фонда персональной ответственности туроператора в сфере выездного туризма,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утвержденные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постановлением Правительства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23 сентября 2020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1532 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01.01.2021 по 31.12.2026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01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037" y="1462772"/>
            <a:ext cx="2379662" cy="1200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Документы, вступившие в силу </a:t>
            </a:r>
            <a:r>
              <a:rPr lang="ru-RU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01 января 2021 года</a:t>
            </a:r>
            <a:endParaRPr lang="ru-RU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921" y="2924943"/>
            <a:ext cx="8522611" cy="1938992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</a:t>
            </a:r>
            <a:r>
              <a:rPr lang="ru-RU" sz="1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выплаты туристу и (или) иному заказчику страхового возмещения по договору страхования ответственности туроператора или уплаты денежной суммы по банковской гарантии в случаях заключения туроператором более одного договора страхования либо более одного договора о предоставлении банковской гарантии или заключения туроператором договора либо договоров страхования и договора либо договоров о предоставлении банковской гарантии, </a:t>
            </a:r>
            <a:r>
              <a:rPr lang="ru-RU" sz="15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утвержденные </a:t>
            </a:r>
            <a:r>
              <a:rPr lang="ru-RU" sz="1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постановлением Правительства </a:t>
            </a:r>
            <a:r>
              <a:rPr lang="ru-RU" sz="15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 </a:t>
            </a:r>
            <a:r>
              <a:rPr lang="ru-RU" sz="1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ноября 2020 </a:t>
            </a:r>
            <a:r>
              <a:rPr lang="ru-RU" sz="15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 </a:t>
            </a:r>
            <a:r>
              <a:rPr lang="ru-RU" sz="1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 </a:t>
            </a:r>
            <a:r>
              <a:rPr lang="ru-RU" sz="15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1811    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 01.01.2021 по 01.01.2026)</a:t>
            </a:r>
            <a:endParaRPr lang="ru-RU" sz="1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417997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8712"/>
            <a:ext cx="1008112" cy="99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58017" y="5003906"/>
            <a:ext cx="8591521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оказания услуг по реализации туристского продукта, утвержденные постановлением Правительства РФ от 18 ноября 2020 года № 1852 </a:t>
            </a: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01.01.2021 по 31.12.2026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0246" y="6093296"/>
            <a:ext cx="8569292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предоставления гостиничных услуг, утвержденные постановлением Правительства РФ от 18 ноября 2020 года № 1853 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 01.01.2021 по 31.12.2026)  </a:t>
            </a:r>
            <a:endParaRPr lang="ru-RU" sz="1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2" name="Picture 8" descr="https://cdn1.ozone.ru/multimedia/c1200/10184884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3639">
            <a:off x="7767705" y="107443"/>
            <a:ext cx="720376" cy="106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926096" y="1401216"/>
            <a:ext cx="5951854" cy="135421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перевозок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пассажиров и багажа автомобильным транспортом и городским наземным электрическим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транспортом, утвержденные постановлением Правительства РФ от 1 октября 2020 года № 1586</a:t>
            </a:r>
            <a:r>
              <a:rPr lang="ru-RU" sz="1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 01.01.2021 по 01.01.2027)</a:t>
            </a:r>
            <a:r>
              <a:rPr lang="ru-RU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ru-RU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66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037" y="1462772"/>
            <a:ext cx="2379662" cy="1200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Документы, вступившие в силу </a:t>
            </a:r>
            <a:r>
              <a:rPr lang="ru-RU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01 января 2021 года</a:t>
            </a:r>
            <a:endParaRPr lang="ru-RU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2484" y="3068960"/>
            <a:ext cx="8522611" cy="830997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продажи товаров по договору розничной купли-продажи, утвержденные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постановлением Правительства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декабря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№ 2463 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 01.01.2021 по 01.01.2027)</a:t>
            </a:r>
            <a:endParaRPr lang="ru-RU" sz="1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417997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8712"/>
            <a:ext cx="1008112" cy="99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88030" y="4077072"/>
            <a:ext cx="8591521" cy="150810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товаров длительного пользования, на которые не распространяется требование потребителя о безвозмездном предоставлении ему товара, обладающего этими же основными потребительскими свойствами, на период ремонта или замены такого товара, утвержденные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постановлением Правительства РФ от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 декабря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 № 2463               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 01.01.2021 по 01.01.2027)</a:t>
            </a:r>
            <a:endParaRPr lang="ru-RU" sz="1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8030" y="5805264"/>
            <a:ext cx="8569292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непродовольственных товаров надлежащего качества, не подлежащих обмену, утвержденные постановлением Правительства РФ от 18 ноября 2020 года № 1853 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 01.01.2021 по 01.01.2027)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26096" y="1401216"/>
            <a:ext cx="5951854" cy="150810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перевозок грузов автомобильным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транспортом и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внесении изменений в пункт 2.1.1 Правил дорожного движения Российской Федерации, утвержденные постановлением Правительства РФ от 21 декабря 2020 года № 2200  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 01.01.2021 по 01.01.2027) </a:t>
            </a:r>
            <a:endParaRPr lang="ru-RU" sz="1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8" name="Picture 14" descr="D:\Users\Suleymanova.lkh\Desktop\normativno-pravovaya-literatura-rossiya-komplekt-knig-pravila-torgovli-kniga-zhalob-zakon-o-pravah-potrebitelya_a4772f209eacc78_800x600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091" y="166105"/>
            <a:ext cx="1037557" cy="113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47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72372" y="251412"/>
            <a:ext cx="7695568" cy="1380596"/>
          </a:xfrm>
          <a:prstGeom prst="ellips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розничной купли-продажи,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утвержденные постановлением Правительства РФ                                    от 31 декабря 2020 № 2463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33" y="5319422"/>
            <a:ext cx="4106237" cy="121416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70" y="5328138"/>
            <a:ext cx="4481419" cy="124087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571" y="1216592"/>
            <a:ext cx="413632" cy="52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4234" y="1186469"/>
            <a:ext cx="458789" cy="51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5" y="1750743"/>
            <a:ext cx="4393617" cy="111285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546" y="1745013"/>
            <a:ext cx="4151824" cy="114065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1287" y="1755731"/>
            <a:ext cx="40657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продажи отдельных видов товаров, утвержденные постановлением Правительства РФ от 19 января 1998 г. N 55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02133" y="1755731"/>
            <a:ext cx="40012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продажи товаров по образцам,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утвержденные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постановлением Правительства РФ  от 21 июля 1997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N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918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6580" y="5409965"/>
            <a:ext cx="40657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продажи товаров дистанционным способом, утвержденные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Правительства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 от 27.09.2007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612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56546" y="5420738"/>
            <a:ext cx="41518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комиссионной торговли непродовольственными товарами,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утвержденные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ост. Правительства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от 06.06.1998 N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569</a:t>
            </a:r>
          </a:p>
        </p:txBody>
      </p:sp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4" y="2996952"/>
            <a:ext cx="4555005" cy="214934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33" y="3034909"/>
            <a:ext cx="4108924" cy="203887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5046" y="3011685"/>
            <a:ext cx="46049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товаров длительного пользования, на которые не распространяется требование покупателя о безвозмездном предоставлении ему на период ремонта или замены аналогичного товара, утвержденные пост. 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Правительства РФ от 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19.01.1998 № 55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874252" y="2996952"/>
            <a:ext cx="40354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непродовольственных товаров надлежащего качества, не подлежащих возврату или обмену на аналогичный товар других размера, формы, габарита, фасона, расцветки или комплектации, утв. постановлением Правительства РФ от 19.01. 1998 г. № 55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90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3953" y="2348880"/>
            <a:ext cx="6696744" cy="175432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розничной купли-продажи</a:t>
            </a:r>
            <a:endParaRPr lang="ru-RU" altLang="ru-RU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564164"/>
            <a:ext cx="6696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23" y="289022"/>
            <a:ext cx="910696" cy="92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73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5073</TotalTime>
  <Words>5254</Words>
  <Application>Microsoft Office PowerPoint</Application>
  <PresentationFormat>Экран (4:3)</PresentationFormat>
  <Paragraphs>403</Paragraphs>
  <Slides>40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7" baseType="lpstr">
      <vt:lpstr>Arial</vt:lpstr>
      <vt:lpstr>Calibri</vt:lpstr>
      <vt:lpstr>Georgia</vt:lpstr>
      <vt:lpstr>Tahoma</vt:lpstr>
      <vt:lpstr>Times New Roman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 Ирина Николаевна</dc:creator>
  <cp:lastModifiedBy>user</cp:lastModifiedBy>
  <cp:revision>993</cp:revision>
  <cp:lastPrinted>2019-12-06T06:55:29Z</cp:lastPrinted>
  <dcterms:created xsi:type="dcterms:W3CDTF">2017-08-24T05:56:12Z</dcterms:created>
  <dcterms:modified xsi:type="dcterms:W3CDTF">2021-07-15T11:07:35Z</dcterms:modified>
</cp:coreProperties>
</file>